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4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183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AB5B1-8AFC-3214-50E2-C35A08F0D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52D00B-B8D7-9C75-929A-E64CF95283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A8F632-1B94-59DE-F1AC-E47F85872A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30939-E453-AFE0-8C65-81A4032AF7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43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80AF0-818E-6811-E229-9C1EAD18F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26FA9D-34B8-A3F4-56CC-A571A039FA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F5FC0D-80A1-A184-92F3-23337D829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E80AF-A189-D473-6AC9-7D216FF40E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37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Value Stocks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Framework for Fair Valuation &amp; Pitching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3017520"/>
            <a:ext cx="22860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32918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Hillsdale College Investment Club, Feb 9 2026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6: Stock Valuation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that you understand the business, assess if the price is fair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457200" y="1783080"/>
            <a:ext cx="4023360" cy="123444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457200" y="1783080"/>
            <a:ext cx="73152" cy="1234440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85800" y="1965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P/E Ratio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685800" y="23317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to earnings - compare to history and peers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663440" y="1783080"/>
            <a:ext cx="4023360" cy="123444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663440" y="1783080"/>
            <a:ext cx="73152" cy="1234440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892040" y="1965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EV/EBITDA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4892040" y="23317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value to EBITDA - capital structure neutral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57200" y="3200400"/>
            <a:ext cx="4023360" cy="123444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57200" y="3200400"/>
            <a:ext cx="73152" cy="1234440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85800" y="3383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 Yield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685800" y="37490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cash flow / market cap - cash return metric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663440" y="3200400"/>
            <a:ext cx="4023360" cy="123444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4663440" y="3200400"/>
            <a:ext cx="73152" cy="1234440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892040" y="3383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DCF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4892040" y="37490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growth is priced in? Is it reasonable?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57200" y="4343400"/>
            <a:ext cx="8229600" cy="59436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40080" y="446227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company passes all previous steps, it's likely expensive. Add to a watchlist with price alerts for potential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7: Review &amp; Finalize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344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Checklist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1645920"/>
            <a:ext cx="39319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any gaps in your research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 out conflicting reports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and understand opposing opinions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Stress-test your assumptions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concise investment summary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754880" y="1234440"/>
            <a:ext cx="3931920" cy="3383280"/>
          </a:xfrm>
          <a:prstGeom prst="rect">
            <a:avLst/>
          </a:prstGeom>
          <a:solidFill>
            <a:srgbClr val="F0F5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41732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94960" y="14447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 Structure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4983480" y="192024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overview &amp; thesis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 &amp; competitive position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highlights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analysis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risks &amp; mitigants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Font typeface="+mj-lt"/>
              <a:buAutoNum type="arabicPeriod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&amp; price target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dirty="0">
                <a:solidFill>
                  <a:srgbClr val="D4A84B"/>
                </a:solidFill>
              </a:rPr>
              <a:t>"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48640" y="1280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Invert, always invert.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implied in the current stock price?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Charlie Munger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017520"/>
            <a:ext cx="8046720" cy="1645920"/>
          </a:xfrm>
          <a:prstGeom prst="rect">
            <a:avLst/>
          </a:prstGeom>
          <a:solidFill>
            <a:srgbClr val="2A3A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48640" y="3017520"/>
            <a:ext cx="73152" cy="16459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22960" y="320040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DCF: A Powerful Tool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3611880"/>
            <a:ext cx="7589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forecasting growth to derive a price, work backwards from the current price to determine what growth rate the market is implying. If the implied growth seems reasonable at your required return, the stock might be interesting.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8288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6459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first to narrow the universe efficiently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business before looking at price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skeptical - hunt for red flags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companies are often expensive; use watchlists</a:t>
            </a:r>
            <a:endParaRPr lang="en-US" sz="18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Invert: ask what growth is implied in the price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41148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7-Step Valuation Process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12070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41732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the universe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69164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70992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Business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192024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dive operations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19456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1945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212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Finances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242316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the numbers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69748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2697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271576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Forensic Analysis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" y="29260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Hunt for red flags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320040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32004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05840" y="321868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Strategy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05840" y="34290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the plan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370332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3703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05840" y="3721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Valuation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05840" y="393192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it fairly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4206240"/>
            <a:ext cx="411480" cy="411480"/>
          </a:xfrm>
          <a:prstGeom prst="ellipse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4206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005840" y="422452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Finalize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05840" y="443484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your thesis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5303520" y="1188720"/>
            <a:ext cx="3474720" cy="320040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5303520" y="1188720"/>
            <a:ext cx="73152" cy="3200400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0" y="1371600"/>
            <a:ext cx="365760" cy="365760"/>
          </a:xfrm>
          <a:prstGeom prst="rect">
            <a:avLst/>
          </a:prstGeom>
        </p:spPr>
      </p:pic>
      <p:sp>
        <p:nvSpPr>
          <p:cNvPr id="34" name="Text 31"/>
          <p:cNvSpPr/>
          <p:nvPr/>
        </p:nvSpPr>
        <p:spPr>
          <a:xfrm>
            <a:off x="6035040" y="14173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Principle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5577840" y="192024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valuation for last to avoid anchoring bias. Understand the business before looking at the price.</a:t>
            </a:r>
            <a:endParaRPr lang="en-US" sz="1300" dirty="0"/>
          </a:p>
        </p:txBody>
      </p:sp>
      <p:sp>
        <p:nvSpPr>
          <p:cNvPr id="36" name="Shape 33"/>
          <p:cNvSpPr/>
          <p:nvPr/>
        </p:nvSpPr>
        <p:spPr>
          <a:xfrm>
            <a:off x="5577840" y="3108960"/>
            <a:ext cx="3017520" cy="18288"/>
          </a:xfrm>
          <a:prstGeom prst="rect">
            <a:avLst/>
          </a:prstGeom>
          <a:solidFill>
            <a:srgbClr val="408EC6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5577840" y="324612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framework is adapted from professional equity research methods.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1: Screen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the investment universe to find quality candidates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457200" y="1828800"/>
            <a:ext cx="2560320" cy="219456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457200" y="1828800"/>
            <a:ext cx="2560320" cy="73152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0574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9436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10-Year Revenue CAGR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59436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for consistent, sustainable growth over a full business cycle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3291840" y="1828800"/>
            <a:ext cx="2560320" cy="219456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91840" y="1828800"/>
            <a:ext cx="2560320" cy="73152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205740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42900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Margin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342900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margins suggest pricing power and operational efficiency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126480" y="1828800"/>
            <a:ext cx="2560320" cy="219456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6126480" y="1828800"/>
            <a:ext cx="2560320" cy="73152"/>
          </a:xfrm>
          <a:prstGeom prst="rect">
            <a:avLst/>
          </a:prstGeom>
          <a:solidFill>
            <a:srgbClr val="408EC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05740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26364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Debt / EBIT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626364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leverage and ability to service debt comfortably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brief financial summary for each screened company before proceeding.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B0826B-3FC5-D8B0-E175-2A3D6069D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415B5B1-19FA-EA67-011D-7CE9941E186A}"/>
              </a:ext>
            </a:extLst>
          </p:cNvPr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6F6782B8-AE41-2E82-5365-276FB9DCE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46D96FAF-4634-A913-CB7B-6B9D811D507B}"/>
              </a:ext>
            </a:extLst>
          </p:cNvPr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1: Screen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A4D26D-1008-F4FD-61E4-3FD919E3F8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291" y="1325880"/>
            <a:ext cx="5449417" cy="344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0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D3EFEC-0C1E-1829-6047-751971B61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B67AF92-6388-B5DB-EDE4-74383BFEEA4C}"/>
              </a:ext>
            </a:extLst>
          </p:cNvPr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42775A99-DA18-9C42-43ED-D88AE5A0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678CC6DB-BA2B-24DF-44D7-9586F24633C8}"/>
              </a:ext>
            </a:extLst>
          </p:cNvPr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1: Screen</a:t>
            </a:r>
            <a:endParaRPr lang="en-US" sz="2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D4252C4-4641-7E74-03DC-D3692DF73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45" y="1325880"/>
            <a:ext cx="5313509" cy="351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47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2: Understand the Business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344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Areas to Research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164592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segments &amp; revenue mix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characteristics (seasonal? contractual?)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exposure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customers &amp; suppliers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positioning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environment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Performance Indicators (KPIs)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754880" y="1234440"/>
            <a:ext cx="3931920" cy="3383280"/>
          </a:xfrm>
          <a:prstGeom prst="rect">
            <a:avLst/>
          </a:prstGeom>
          <a:solidFill>
            <a:srgbClr val="F0F5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41732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94960" y="14447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Sources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4983480" y="1920240"/>
            <a:ext cx="3474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10-K annual reports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Latest quarterly report (10-Q)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presentations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8-K filings (material events)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reviews &amp; feedback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research &amp; news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4983480" y="3840480"/>
            <a:ext cx="3474720" cy="59436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074920" y="39319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SWOT framework for note-taking. Track questions for later investigation.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3: Understand the Finances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344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Analyze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16459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Position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57200" y="185623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sheet strength, liquidity, solvency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214884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Rates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235915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Revenue, earnings, and cash flow trends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57200" y="265176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57200" y="286207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Gross, operating, and net profit margins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57200" y="315468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Cash Flow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7200" y="336499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generation after capex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57200" y="365760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Analysis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57200" y="3867912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against industry competitors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754880" y="1234440"/>
            <a:ext cx="3931920" cy="3383280"/>
          </a:xfrm>
          <a:prstGeom prst="rect">
            <a:avLst/>
          </a:prstGeom>
          <a:solidFill>
            <a:srgbClr val="F0F5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417320"/>
            <a:ext cx="320040" cy="3200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394960" y="14447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Techniques</a:t>
            </a:r>
            <a:endParaRPr lang="en-US" sz="1500" dirty="0"/>
          </a:p>
        </p:txBody>
      </p:sp>
      <p:sp>
        <p:nvSpPr>
          <p:cNvPr id="19" name="Text 15"/>
          <p:cNvSpPr/>
          <p:nvPr/>
        </p:nvSpPr>
        <p:spPr>
          <a:xfrm>
            <a:off x="4983480" y="19202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Growth Rates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4983480" y="212140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3, 5, and 10-year CAGRs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983480" y="24688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Common-Size Statements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983480" y="267004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 line items as % of revenue</a:t>
            </a:r>
            <a:endParaRPr lang="en-US" sz="1100" dirty="0"/>
          </a:p>
        </p:txBody>
      </p:sp>
      <p:sp>
        <p:nvSpPr>
          <p:cNvPr id="23" name="Text 19"/>
          <p:cNvSpPr/>
          <p:nvPr/>
        </p:nvSpPr>
        <p:spPr>
          <a:xfrm>
            <a:off x="4983480" y="30175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Analysis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4983480" y="321868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Liquidity, profitability, efficiency ratios</a:t>
            </a:r>
            <a:endParaRPr lang="en-US" sz="1100" dirty="0"/>
          </a:p>
        </p:txBody>
      </p:sp>
      <p:sp>
        <p:nvSpPr>
          <p:cNvPr id="25" name="Shape 21"/>
          <p:cNvSpPr/>
          <p:nvPr/>
        </p:nvSpPr>
        <p:spPr>
          <a:xfrm>
            <a:off x="4983480" y="3840480"/>
            <a:ext cx="3474720" cy="59436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5074920" y="39319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willing to pivot if financials reveal issues not apparent in screening.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4: Forensic Analysis / Red Flags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Hunt for warning signs that could indicate trouble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457200" y="1828800"/>
            <a:ext cx="2560320" cy="2194560"/>
          </a:xfrm>
          <a:prstGeom prst="rect">
            <a:avLst/>
          </a:prstGeom>
          <a:solidFill>
            <a:srgbClr val="FD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457200" y="1828800"/>
            <a:ext cx="2560320" cy="73152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05740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9436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Compensation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59436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Excessive pay, misaligned incentives, or aggressive stock-based compensation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3291840" y="1828800"/>
            <a:ext cx="2560320" cy="2194560"/>
          </a:xfrm>
          <a:prstGeom prst="rect">
            <a:avLst/>
          </a:prstGeom>
          <a:solidFill>
            <a:srgbClr val="FD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91840" y="1828800"/>
            <a:ext cx="2560320" cy="73152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205740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42900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Conflicts of Interest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342900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Related-party transactions, insider ownership concerns, dual-class shares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126480" y="1828800"/>
            <a:ext cx="2560320" cy="2194560"/>
          </a:xfrm>
          <a:prstGeom prst="rect">
            <a:avLst/>
          </a:prstGeom>
          <a:solidFill>
            <a:srgbClr val="FD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6126480" y="1828800"/>
            <a:ext cx="2560320" cy="73152"/>
          </a:xfrm>
          <a:prstGeom prst="rect">
            <a:avLst/>
          </a:prstGeom>
          <a:solidFill>
            <a:srgbClr val="7A20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05740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263640" y="25146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A2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Adjusted Metrics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626364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Scrutinize definitions of 'adjustments' in non-GAAP measures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something feels off, dig deeper. Trust your instincts but verify with data.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5: Understand the Strategy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2344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to Ask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1645920"/>
            <a:ext cx="39319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management's stated priorities?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is CapEx being directed?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is growth being financed?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feasibility of their plans?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key risks?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3657600"/>
            <a:ext cx="3931920" cy="100584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84048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05840" y="385876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Record Matters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640080" y="41605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for history of successful execution. Review ROIC, ROCE, and ROE over long periods.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4754880" y="1234440"/>
            <a:ext cx="3931920" cy="3383280"/>
          </a:xfrm>
          <a:prstGeom prst="rect">
            <a:avLst/>
          </a:prstGeom>
          <a:solidFill>
            <a:srgbClr val="F0F5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1417320"/>
            <a:ext cx="320040" cy="32004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394960" y="14447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Sources</a:t>
            </a:r>
            <a:endParaRPr lang="en-US" sz="1500" dirty="0"/>
          </a:p>
        </p:txBody>
      </p:sp>
      <p:sp>
        <p:nvSpPr>
          <p:cNvPr id="14" name="Text 9"/>
          <p:cNvSpPr/>
          <p:nvPr/>
        </p:nvSpPr>
        <p:spPr>
          <a:xfrm>
            <a:off x="4983480" y="1920240"/>
            <a:ext cx="3474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filings (10-K, proxy)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presentations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Earnings call transcripts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interviews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news &amp; analysis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746</Words>
  <Application>Microsoft Macintosh PowerPoint</Application>
  <PresentationFormat>On-screen Show (16:9)</PresentationFormat>
  <Paragraphs>151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Stock Valuation &amp; Pitch Training</dc:title>
  <dc:subject>PptxGenJS Presentation</dc:subject>
  <dc:creator>Investment Club</dc:creator>
  <cp:lastModifiedBy>Isaac Estabrook</cp:lastModifiedBy>
  <cp:revision>4</cp:revision>
  <dcterms:created xsi:type="dcterms:W3CDTF">2026-02-01T22:50:36Z</dcterms:created>
  <dcterms:modified xsi:type="dcterms:W3CDTF">2026-02-09T23:45:53Z</dcterms:modified>
</cp:coreProperties>
</file>