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1"/>
    <p:restoredTop sz="94610"/>
  </p:normalViewPr>
  <p:slideViewPr>
    <p:cSldViewPr snapToGrid="0" snapToObjects="1">
      <p:cViewPr>
        <p:scale>
          <a:sx n="128" d="100"/>
          <a:sy n="128" d="100"/>
        </p:scale>
        <p:origin x="131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($B)</c:v>
                </c:pt>
              </c:strCache>
            </c:strRef>
          </c:tx>
          <c:spPr>
            <a:solidFill>
              <a:srgbClr val="76B900"/>
            </a:solidFill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FY16</c:v>
                </c:pt>
                <c:pt idx="1">
                  <c:v>FY17</c:v>
                </c:pt>
                <c:pt idx="2">
                  <c:v>FY18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</c:v>
                </c:pt>
                <c:pt idx="1">
                  <c:v>6.9</c:v>
                </c:pt>
                <c:pt idx="2">
                  <c:v>9.6999999999999993</c:v>
                </c:pt>
                <c:pt idx="3">
                  <c:v>11.7</c:v>
                </c:pt>
                <c:pt idx="4">
                  <c:v>10.9</c:v>
                </c:pt>
                <c:pt idx="5">
                  <c:v>16.7</c:v>
                </c:pt>
                <c:pt idx="6">
                  <c:v>26.9</c:v>
                </c:pt>
                <c:pt idx="7">
                  <c:v>27</c:v>
                </c:pt>
                <c:pt idx="8">
                  <c:v>60.9</c:v>
                </c:pt>
                <c:pt idx="9">
                  <c:v>130.5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9A-6B4A-B693-670A6FAEC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A647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A647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8FAFC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FY2025 Revenue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76B90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C4FE-A041-8477-AC5218A2B543}"/>
              </c:ext>
            </c:extLst>
          </c:dPt>
          <c:dPt>
            <c:idx val="1"/>
            <c:bubble3D val="0"/>
            <c:spPr>
              <a:solidFill>
                <a:srgbClr val="0F346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4FE-A041-8477-AC5218A2B543}"/>
              </c:ext>
            </c:extLst>
          </c:dPt>
          <c:dPt>
            <c:idx val="2"/>
            <c:bubble3D val="0"/>
            <c:spPr>
              <a:solidFill>
                <a:srgbClr val="0D948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C4FE-A041-8477-AC5218A2B543}"/>
              </c:ext>
            </c:extLst>
          </c:dPt>
          <c:dPt>
            <c:idx val="3"/>
            <c:bubble3D val="0"/>
            <c:spPr>
              <a:solidFill>
                <a:srgbClr val="D4A84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C4FE-A041-8477-AC5218A2B543}"/>
              </c:ext>
            </c:extLst>
          </c:dPt>
          <c:dPt>
            <c:idx val="4"/>
            <c:bubble3D val="0"/>
            <c:spPr>
              <a:solidFill>
                <a:srgbClr val="71809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C4FE-A041-8477-AC5218A2B543}"/>
              </c:ext>
            </c:extLst>
          </c:dPt>
          <c:cat>
            <c:strRef>
              <c:f>Sheet1!$A$2:$A$6</c:f>
              <c:strCache>
                <c:ptCount val="5"/>
                <c:pt idx="0">
                  <c:v>Data Center (88%)</c:v>
                </c:pt>
                <c:pt idx="1">
                  <c:v>Gaming (9%)</c:v>
                </c:pt>
                <c:pt idx="2">
                  <c:v>Pro Viz (1.4%)</c:v>
                </c:pt>
                <c:pt idx="3">
                  <c:v>Auto (1.3%)</c:v>
                </c:pt>
                <c:pt idx="4">
                  <c:v>Other (0.3%)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88.27</c:v>
                </c:pt>
                <c:pt idx="1">
                  <c:v>8.6999999999999993</c:v>
                </c:pt>
                <c:pt idx="2">
                  <c:v>1.44</c:v>
                </c:pt>
                <c:pt idx="3">
                  <c:v>1.3</c:v>
                </c:pt>
                <c:pt idx="4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4FE-A041-8477-AC5218A2B5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2D3748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Income ($B)</c:v>
                </c:pt>
              </c:strCache>
            </c:strRef>
          </c:tx>
          <c:spPr>
            <a:solidFill>
              <a:srgbClr val="76B900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 i="0" u="none" strike="noStrike">
                    <a:solidFill>
                      <a:srgbClr val="2D3748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29.8</c:v>
                </c:pt>
                <c:pt idx="2">
                  <c:v>72.900000000000006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1C-BA42-A66F-F7A41B3CB5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Free Cash Flow ($B)</c:v>
                </c:pt>
              </c:strCache>
            </c:strRef>
          </c:tx>
          <c:spPr>
            <a:solidFill>
              <a:srgbClr val="0F3460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 i="0" u="none" strike="noStrike">
                    <a:solidFill>
                      <a:srgbClr val="2D3748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3.8</c:v>
                </c:pt>
                <c:pt idx="1">
                  <c:v>27</c:v>
                </c:pt>
                <c:pt idx="2">
                  <c:v>60.9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1C-BA42-A66F-F7A41B3CB5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5A647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5A647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span"/>
    <c:showDLblsOverMax val="1"/>
  </c:chart>
  <c:spPr>
    <a:solidFill>
      <a:srgbClr val="F8FAFC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0899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21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91440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NVIDIA Corporation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02920" y="16459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 Manager Review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2240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February 2026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926080"/>
            <a:ext cx="1417320" cy="566928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2926080"/>
            <a:ext cx="1417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NVDA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2103120" y="3017520"/>
            <a:ext cx="5486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NASDAQ · Technology · Semiconductors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using the 7-Step Quality-Investing Valuation Framework by Isaac Estabrook.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6: Valuation  ·  What Is the Market Pricing In?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320040" y="1097280"/>
            <a:ext cx="2743200" cy="1024128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1097280"/>
            <a:ext cx="2743200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320040" y="1188720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6B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47×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320040" y="1609344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Trailing P/E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20040" y="181051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5-yr avg: 70×  ·  Below historical avg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3200400" y="1097280"/>
            <a:ext cx="2743200" cy="1024128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200400" y="1097280"/>
            <a:ext cx="2743200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200400" y="1188720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6B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24.2×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3200400" y="1609344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P/E (NTM)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3200400" y="181051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Declining fast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6080760" y="1097280"/>
            <a:ext cx="2743200" cy="1024128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080760" y="1097280"/>
            <a:ext cx="2743200" cy="54864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080760" y="1188720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38×</a:t>
            </a:r>
            <a:endParaRPr lang="en-US" sz="3000" dirty="0"/>
          </a:p>
        </p:txBody>
      </p:sp>
      <p:sp>
        <p:nvSpPr>
          <p:cNvPr id="18" name="Text 15"/>
          <p:cNvSpPr/>
          <p:nvPr/>
        </p:nvSpPr>
        <p:spPr>
          <a:xfrm>
            <a:off x="6080760" y="1609344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/ EBITDA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6080760" y="181051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avg: ~25×  ·  Premium to peers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320040" y="2231136"/>
            <a:ext cx="2743200" cy="1024128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320040" y="2231136"/>
            <a:ext cx="2743200" cy="54864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320040" y="232257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22×</a:t>
            </a:r>
            <a:endParaRPr lang="en-US" sz="3000" dirty="0"/>
          </a:p>
        </p:txBody>
      </p:sp>
      <p:sp>
        <p:nvSpPr>
          <p:cNvPr id="23" name="Text 20"/>
          <p:cNvSpPr/>
          <p:nvPr/>
        </p:nvSpPr>
        <p:spPr>
          <a:xfrm>
            <a:off x="320040" y="2743200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/ Sales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320040" y="294436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Pre-AI norm: ~8×  ·  Elevated</a:t>
            </a:r>
            <a:endParaRPr lang="en-US" sz="900" dirty="0"/>
          </a:p>
        </p:txBody>
      </p:sp>
      <p:sp>
        <p:nvSpPr>
          <p:cNvPr id="25" name="Shape 22"/>
          <p:cNvSpPr/>
          <p:nvPr/>
        </p:nvSpPr>
        <p:spPr>
          <a:xfrm>
            <a:off x="3200400" y="2231136"/>
            <a:ext cx="2743200" cy="1024128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3200400" y="2231136"/>
            <a:ext cx="2743200" cy="54864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3200400" y="232257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~1.4%</a:t>
            </a:r>
            <a:endParaRPr lang="en-US" sz="3000" dirty="0"/>
          </a:p>
        </p:txBody>
      </p:sp>
      <p:sp>
        <p:nvSpPr>
          <p:cNvPr id="28" name="Text 25"/>
          <p:cNvSpPr/>
          <p:nvPr/>
        </p:nvSpPr>
        <p:spPr>
          <a:xfrm>
            <a:off x="3200400" y="2743200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 Yield (FCF per share / Share Price)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3200400" y="294436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S&amp;P long term avg: ~4%  ·  Implies sustained growth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6080760" y="2231136"/>
            <a:ext cx="2743200" cy="1024128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6080760" y="2231136"/>
            <a:ext cx="2743200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6080760" y="232257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6B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$4.5T</a:t>
            </a:r>
            <a:endParaRPr lang="en-US" sz="3000" dirty="0"/>
          </a:p>
        </p:txBody>
      </p:sp>
      <p:sp>
        <p:nvSpPr>
          <p:cNvPr id="33" name="Text 30"/>
          <p:cNvSpPr/>
          <p:nvPr/>
        </p:nvSpPr>
        <p:spPr>
          <a:xfrm>
            <a:off x="6080760" y="2743200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Cap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6080760" y="294436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World's largest  ·  Feb 2026</a:t>
            </a:r>
            <a:endParaRPr lang="en-US" sz="900" dirty="0"/>
          </a:p>
        </p:txBody>
      </p:sp>
      <p:sp>
        <p:nvSpPr>
          <p:cNvPr id="35" name="Shape 32"/>
          <p:cNvSpPr/>
          <p:nvPr/>
        </p:nvSpPr>
        <p:spPr>
          <a:xfrm>
            <a:off x="320040" y="3246120"/>
            <a:ext cx="8503920" cy="1600200"/>
          </a:xfrm>
          <a:prstGeom prst="rect">
            <a:avLst/>
          </a:prstGeom>
          <a:solidFill>
            <a:srgbClr val="E8EA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3"/>
          <p:cNvSpPr/>
          <p:nvPr/>
        </p:nvSpPr>
        <p:spPr>
          <a:xfrm>
            <a:off x="320040" y="3246120"/>
            <a:ext cx="8503920" cy="64008"/>
          </a:xfrm>
          <a:prstGeom prst="rect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502920" y="331012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3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Munger's Inversion: Reverse DCF</a:t>
            </a:r>
            <a:endParaRPr lang="en-US" sz="1400" dirty="0"/>
          </a:p>
        </p:txBody>
      </p:sp>
      <p:sp>
        <p:nvSpPr>
          <p:cNvPr id="38" name="Text 35"/>
          <p:cNvSpPr/>
          <p:nvPr/>
        </p:nvSpPr>
        <p:spPr>
          <a:xfrm>
            <a:off x="502920" y="3675888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~$188 / share (40× FY26E earnings), the market implies: </a:t>
            </a:r>
            <a:r>
              <a:rPr lang="en-US" sz="1150" b="1" dirty="0">
                <a:solidFill>
                  <a:srgbClr val="0F3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grows earnings at 25-30% annually for 10 years. </a:t>
            </a: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is ~4-5× the S&amp;P 500 long-run earnings growth rate. For comparison, Microsoft's CAGR during its peak growth decade was ~25%.</a:t>
            </a: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to debate: Does NVIDIA's moat justify a decade of hyper-growth, or is today's revenue surge a one-time infrastructure cycle?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C5303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Bubble Scenarios  ·  What If Capex Contracts?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365760" y="105156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 moment (Jan 2025): NVDA lost $589B in market cap in a single day — the largest single-day loss in U.S. stock market history. That was a warning shot.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320040" y="1481328"/>
            <a:ext cx="2743200" cy="3383280"/>
          </a:xfrm>
          <a:prstGeom prst="rect">
            <a:avLst/>
          </a:prstGeom>
          <a:solidFill>
            <a:srgbClr val="E8F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1481328"/>
            <a:ext cx="2743200" cy="64008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29768" y="157276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76B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Base Case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29768" y="1984248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Catalyst: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429768" y="216712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growth slows but stays positive (~+10-15%/yr)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429768" y="2450592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Center Rev: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429768" y="2633472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~$200-230B by FY2026 (current trajectory)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429768" y="2916936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Margins: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429768" y="3099816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65-70% (modest compression)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429768" y="3383280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P/E Multiple: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429768" y="3566160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30-40×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429768" y="3849624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Impact: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429768" y="4032504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Case to +20% from current levels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429768" y="4315968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429768" y="449884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productivity proves out; enterprise adoption accelerates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3200400" y="1481328"/>
            <a:ext cx="2743200" cy="3383280"/>
          </a:xfrm>
          <a:prstGeom prst="rect">
            <a:avLst/>
          </a:prstGeom>
          <a:solidFill>
            <a:srgbClr val="FFF8E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3200400" y="1481328"/>
            <a:ext cx="2743200" cy="64008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3310128" y="157276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Moderate Pop</a:t>
            </a:r>
            <a:endParaRPr lang="en-US" sz="1500" dirty="0"/>
          </a:p>
        </p:txBody>
      </p:sp>
      <p:sp>
        <p:nvSpPr>
          <p:cNvPr id="24" name="Text 21"/>
          <p:cNvSpPr/>
          <p:nvPr/>
        </p:nvSpPr>
        <p:spPr>
          <a:xfrm>
            <a:off x="3310128" y="1984248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Catalyst:</a:t>
            </a:r>
            <a:endParaRPr lang="en-US" sz="950" dirty="0"/>
          </a:p>
        </p:txBody>
      </p:sp>
      <p:sp>
        <p:nvSpPr>
          <p:cNvPr id="25" name="Text 22"/>
          <p:cNvSpPr/>
          <p:nvPr/>
        </p:nvSpPr>
        <p:spPr>
          <a:xfrm>
            <a:off x="3310128" y="216712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Hyperscaler capex pause (12-18 months); ROI questions mount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3310128" y="2450592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Center Rev: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3310128" y="2633472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$100-140B (−30-50% from peak trajectory)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3310128" y="2916936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Margins: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3310128" y="3099816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45-55% (pricing pressure, fixed cost delever)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3310128" y="3383280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P/E Multiple: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3310128" y="3566160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15-22×</a:t>
            </a:r>
            <a:endParaRPr lang="en-US" sz="950" dirty="0"/>
          </a:p>
        </p:txBody>
      </p:sp>
      <p:sp>
        <p:nvSpPr>
          <p:cNvPr id="32" name="Text 29"/>
          <p:cNvSpPr/>
          <p:nvPr/>
        </p:nvSpPr>
        <p:spPr>
          <a:xfrm>
            <a:off x="3310128" y="3849624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Impact: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3310128" y="4032504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−35% to −55% from current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3310128" y="4315968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3310128" y="449884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 hyperscalers cut capex guidance; circular loop stresses</a:t>
            </a:r>
            <a:endParaRPr lang="en-US" sz="950" dirty="0"/>
          </a:p>
        </p:txBody>
      </p:sp>
      <p:sp>
        <p:nvSpPr>
          <p:cNvPr id="36" name="Shape 33"/>
          <p:cNvSpPr/>
          <p:nvPr/>
        </p:nvSpPr>
        <p:spPr>
          <a:xfrm>
            <a:off x="6080760" y="1481328"/>
            <a:ext cx="2743200" cy="3383280"/>
          </a:xfrm>
          <a:prstGeom prst="rect">
            <a:avLst/>
          </a:prstGeom>
          <a:solidFill>
            <a:srgbClr val="FFEB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4"/>
          <p:cNvSpPr/>
          <p:nvPr/>
        </p:nvSpPr>
        <p:spPr>
          <a:xfrm>
            <a:off x="6080760" y="1481328"/>
            <a:ext cx="2743200" cy="64008"/>
          </a:xfrm>
          <a:prstGeom prst="rect">
            <a:avLst/>
          </a:prstGeom>
          <a:solidFill>
            <a:srgbClr val="C5303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6190488" y="157276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53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Severe Pop</a:t>
            </a:r>
            <a:endParaRPr lang="en-US" sz="1500" dirty="0"/>
          </a:p>
        </p:txBody>
      </p:sp>
      <p:sp>
        <p:nvSpPr>
          <p:cNvPr id="39" name="Text 36"/>
          <p:cNvSpPr/>
          <p:nvPr/>
        </p:nvSpPr>
        <p:spPr>
          <a:xfrm>
            <a:off x="6190488" y="1984248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Catalyst:</a:t>
            </a:r>
            <a:endParaRPr lang="en-US" sz="950" dirty="0"/>
          </a:p>
        </p:txBody>
      </p:sp>
      <p:sp>
        <p:nvSpPr>
          <p:cNvPr id="40" name="Text 37"/>
          <p:cNvSpPr/>
          <p:nvPr/>
        </p:nvSpPr>
        <p:spPr>
          <a:xfrm>
            <a:off x="6190488" y="216712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financing collapse; AI ROI fails to materialize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6190488" y="2450592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Center Rev:</a:t>
            </a:r>
            <a:endParaRPr lang="en-US" sz="950" dirty="0"/>
          </a:p>
        </p:txBody>
      </p:sp>
      <p:sp>
        <p:nvSpPr>
          <p:cNvPr id="42" name="Text 39"/>
          <p:cNvSpPr/>
          <p:nvPr/>
        </p:nvSpPr>
        <p:spPr>
          <a:xfrm>
            <a:off x="6190488" y="2633472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$40-80B (−60-80% from peak trajectory)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6190488" y="2916936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Margins:</a:t>
            </a:r>
            <a:endParaRPr lang="en-US" sz="950" dirty="0"/>
          </a:p>
        </p:txBody>
      </p:sp>
      <p:sp>
        <p:nvSpPr>
          <p:cNvPr id="44" name="Text 41"/>
          <p:cNvSpPr/>
          <p:nvPr/>
        </p:nvSpPr>
        <p:spPr>
          <a:xfrm>
            <a:off x="6190488" y="3099816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20-35% (acute demand destruction)</a:t>
            </a:r>
            <a:endParaRPr lang="en-US" sz="950" dirty="0"/>
          </a:p>
        </p:txBody>
      </p:sp>
      <p:sp>
        <p:nvSpPr>
          <p:cNvPr id="45" name="Text 42"/>
          <p:cNvSpPr/>
          <p:nvPr/>
        </p:nvSpPr>
        <p:spPr>
          <a:xfrm>
            <a:off x="6190488" y="3383280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P/E Multiple:</a:t>
            </a:r>
            <a:endParaRPr lang="en-US" sz="950" dirty="0"/>
          </a:p>
        </p:txBody>
      </p:sp>
      <p:sp>
        <p:nvSpPr>
          <p:cNvPr id="46" name="Text 43"/>
          <p:cNvSpPr/>
          <p:nvPr/>
        </p:nvSpPr>
        <p:spPr>
          <a:xfrm>
            <a:off x="6190488" y="3566160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10-15×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6190488" y="3849624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Impact:</a:t>
            </a:r>
            <a:endParaRPr lang="en-US" sz="950" dirty="0"/>
          </a:p>
        </p:txBody>
      </p:sp>
      <p:sp>
        <p:nvSpPr>
          <p:cNvPr id="48" name="Text 45"/>
          <p:cNvSpPr/>
          <p:nvPr/>
        </p:nvSpPr>
        <p:spPr>
          <a:xfrm>
            <a:off x="6190488" y="4032504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−70% to −80% from current</a:t>
            </a:r>
            <a:endParaRPr lang="en-US" sz="950" dirty="0"/>
          </a:p>
        </p:txBody>
      </p:sp>
      <p:sp>
        <p:nvSpPr>
          <p:cNvPr id="49" name="Text 46"/>
          <p:cNvSpPr/>
          <p:nvPr/>
        </p:nvSpPr>
        <p:spPr>
          <a:xfrm>
            <a:off x="6190488" y="4315968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</a:t>
            </a:r>
            <a:endParaRPr lang="en-US" sz="950" dirty="0"/>
          </a:p>
        </p:txBody>
      </p:sp>
      <p:sp>
        <p:nvSpPr>
          <p:cNvPr id="50" name="Text 47"/>
          <p:cNvSpPr/>
          <p:nvPr/>
        </p:nvSpPr>
        <p:spPr>
          <a:xfrm>
            <a:off x="6190488" y="449884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tightening, $121B hyperscaler debt refinancing crisis</a:t>
            </a:r>
            <a:endParaRPr lang="en-US" sz="950" dirty="0"/>
          </a:p>
        </p:txBody>
      </p:sp>
      <p:sp>
        <p:nvSpPr>
          <p:cNvPr id="51" name="Text 48"/>
          <p:cNvSpPr/>
          <p:nvPr/>
        </p:nvSpPr>
        <p:spPr>
          <a:xfrm>
            <a:off x="365760" y="49469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macro forecasting is inherently uncertain. These scenarios are illustrative frameworks, not predictions.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7: Review &amp; Finalize  ·  Bull, Bear, and What to Watch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320040" y="1097280"/>
            <a:ext cx="4160520" cy="2011680"/>
          </a:xfrm>
          <a:prstGeom prst="rect">
            <a:avLst/>
          </a:prstGeom>
          <a:solidFill>
            <a:srgbClr val="E8F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1097280"/>
            <a:ext cx="4160520" cy="64008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161288"/>
            <a:ext cx="292608" cy="29260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22960" y="11887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 Case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457200" y="1508760"/>
            <a:ext cx="3931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winner of the AI infrastructure cycle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CUDA moat may be insurmountable for 10+ years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Rubin (3.3× better) sustains pricing power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 re-opening adds $15B+ annual upside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ROIC of 153% means capital is being compounded brilliantly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25× FY27E earnings, stock looks reasonable if growth holds</a:t>
            </a:r>
            <a:endParaRPr lang="en-US" sz="1050" dirty="0"/>
          </a:p>
        </p:txBody>
      </p:sp>
      <p:sp>
        <p:nvSpPr>
          <p:cNvPr id="10" name="Shape 6"/>
          <p:cNvSpPr/>
          <p:nvPr/>
        </p:nvSpPr>
        <p:spPr>
          <a:xfrm>
            <a:off x="4663440" y="1097280"/>
            <a:ext cx="4160520" cy="2011680"/>
          </a:xfrm>
          <a:prstGeom prst="rect">
            <a:avLst/>
          </a:prstGeom>
          <a:solidFill>
            <a:srgbClr val="FFEB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663440" y="1097280"/>
            <a:ext cx="4160520" cy="64008"/>
          </a:xfrm>
          <a:prstGeom prst="rect">
            <a:avLst/>
          </a:prstGeom>
          <a:solidFill>
            <a:srgbClr val="C5303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1161288"/>
            <a:ext cx="292608" cy="29260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166360" y="11887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 Case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4800600" y="1508760"/>
            <a:ext cx="3931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is a one-time capex cycle, not durable demand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financing loop is fragile; credit is tightening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silicon will erode market share within 3-5 years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GAAP margins are overstated; $4.7B SBC excluded from non-GAAP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$4.5T valuation leaves zero margin of safety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DeepSeek-type efficiency gains reduce GPU demand structurally</a:t>
            </a:r>
            <a:endParaRPr lang="en-US" sz="1050" dirty="0"/>
          </a:p>
        </p:txBody>
      </p:sp>
      <p:sp>
        <p:nvSpPr>
          <p:cNvPr id="15" name="Shape 10"/>
          <p:cNvSpPr/>
          <p:nvPr/>
        </p:nvSpPr>
        <p:spPr>
          <a:xfrm>
            <a:off x="320040" y="3337560"/>
            <a:ext cx="8503920" cy="1508760"/>
          </a:xfrm>
          <a:prstGeom prst="rect">
            <a:avLst/>
          </a:prstGeom>
          <a:solidFill>
            <a:srgbClr val="E8EA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1"/>
          <p:cNvSpPr/>
          <p:nvPr/>
        </p:nvSpPr>
        <p:spPr>
          <a:xfrm>
            <a:off x="320040" y="3337560"/>
            <a:ext cx="8503920" cy="64008"/>
          </a:xfrm>
          <a:prstGeom prst="rect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502920" y="340156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3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Monitoring Metrics  (Watch These Every Quarter)</a:t>
            </a:r>
            <a:endParaRPr lang="en-US" sz="1300" dirty="0"/>
          </a:p>
        </p:txBody>
      </p:sp>
      <p:sp>
        <p:nvSpPr>
          <p:cNvPr id="18" name="Shape 13"/>
          <p:cNvSpPr/>
          <p:nvPr/>
        </p:nvSpPr>
        <p:spPr>
          <a:xfrm>
            <a:off x="457200" y="3794760"/>
            <a:ext cx="164592" cy="164592"/>
          </a:xfrm>
          <a:prstGeom prst="ellipse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4"/>
          <p:cNvSpPr/>
          <p:nvPr/>
        </p:nvSpPr>
        <p:spPr>
          <a:xfrm>
            <a:off x="704088" y="3767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Hyperscaler capex guidance (Microsoft, Google, Amazon, Meta quarterly calls)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4709160" y="3794760"/>
            <a:ext cx="164592" cy="164592"/>
          </a:xfrm>
          <a:prstGeom prst="ellipse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4956048" y="3767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Center rev growth rate — any sequential decline is a major warning signal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457200" y="4142232"/>
            <a:ext cx="164592" cy="164592"/>
          </a:xfrm>
          <a:prstGeom prst="ellipse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8"/>
          <p:cNvSpPr/>
          <p:nvPr/>
        </p:nvSpPr>
        <p:spPr>
          <a:xfrm>
            <a:off x="704088" y="41148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 trend — sustained decline below 70% signals pricing pressure</a:t>
            </a:r>
            <a:endParaRPr lang="en-US" sz="1000" dirty="0"/>
          </a:p>
        </p:txBody>
      </p:sp>
      <p:sp>
        <p:nvSpPr>
          <p:cNvPr id="24" name="Shape 19"/>
          <p:cNvSpPr/>
          <p:nvPr/>
        </p:nvSpPr>
        <p:spPr>
          <a:xfrm>
            <a:off x="4709160" y="4142232"/>
            <a:ext cx="164592" cy="164592"/>
          </a:xfrm>
          <a:prstGeom prst="ellipse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0"/>
          <p:cNvSpPr/>
          <p:nvPr/>
        </p:nvSpPr>
        <p:spPr>
          <a:xfrm>
            <a:off x="4956048" y="41148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AI efficiency papers (DeepSeek-type) reducing compute requirements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457200" y="4489704"/>
            <a:ext cx="164592" cy="164592"/>
          </a:xfrm>
          <a:prstGeom prst="ellipse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704088" y="446227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silicon adoption — watch Google TPU, Amazon Trainium deployments</a:t>
            </a:r>
            <a:endParaRPr lang="en-US" sz="1000" dirty="0"/>
          </a:p>
        </p:txBody>
      </p:sp>
      <p:sp>
        <p:nvSpPr>
          <p:cNvPr id="28" name="Shape 23"/>
          <p:cNvSpPr/>
          <p:nvPr/>
        </p:nvSpPr>
        <p:spPr>
          <a:xfrm>
            <a:off x="4709160" y="4489704"/>
            <a:ext cx="164592" cy="164592"/>
          </a:xfrm>
          <a:prstGeom prst="ellipse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4956048" y="446227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levels and write-downs — $19.8B must clear, not grow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621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400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Questions for the Board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02920" y="1453896"/>
            <a:ext cx="237744" cy="237744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45389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1417320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2D6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we believe the AI capex cycle is durable, or is there a saturation point in the next 2-3 years?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02920" y="1956816"/>
            <a:ext cx="237744" cy="237744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95681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1920240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2D6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we comfortable with the ~25% 10-year FCF CAGR priced into the stock?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459736"/>
            <a:ext cx="237744" cy="237744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245973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68680" y="2423160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2D6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exposed are we if one or two hyperscalers pause GPU orders for a quarter?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02920" y="2962656"/>
            <a:ext cx="237744" cy="237744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296265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68680" y="2926080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2D6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circular financing structure concern us? If credit tightens, how is loss distributed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02920" y="3465576"/>
            <a:ext cx="237744" cy="237744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346557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68680" y="3429000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2D6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Should we set a price target or valuation trigger to trim the position if the multiple expands further?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02920" y="3968496"/>
            <a:ext cx="237744" cy="237744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2920" y="396849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68680" y="3931920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2D6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position size would represent an appropriate concentration? Would we rather hold something else?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2920" y="4663440"/>
            <a:ext cx="8229600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4764024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sources: NVIDIA IR, SEC filings, MacroTrends, GuruFocus, Bloomberg, CNBC, StockAnalysis.com  ·  February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Pre-Research Checklist  ·  Information We Set Out to Find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207008"/>
            <a:ext cx="201168" cy="201168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777240" y="114300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— Screen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777240" y="1371600"/>
            <a:ext cx="7909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10-yr rev CAGR, 10-yr NI CAGR, operating margin trend, Net Debt/EBIT, FCF generation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57200" y="1755648"/>
            <a:ext cx="201168" cy="201168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77240" y="169164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— Business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77240" y="1920240"/>
            <a:ext cx="7909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mix, customer concentration, TSMC/CoWoS dependency, CUDA moat, KPIs, export controls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2304288"/>
            <a:ext cx="201168" cy="201168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777240" y="224028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— Finances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777240" y="2468880"/>
            <a:ext cx="7909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FCF/NI ratio, ROIC, ROE, WACC, SBC as % of revenue, R&amp;D spend, balance sheet, peer multiples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57200" y="2852928"/>
            <a:ext cx="201168" cy="201168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777240" y="278892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 — Forensics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777240" y="3017520"/>
            <a:ext cx="7909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comp, GAAP vs. non-GAAP gaps, circular financing structure, inventory write-downs, litigation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57200" y="3401568"/>
            <a:ext cx="201168" cy="201168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777240" y="333756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 — Strategy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777240" y="3566160"/>
            <a:ext cx="7909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Blackwell → Rubin roadmap, capex direction (fabless model), China policy impact, software expansion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57200" y="3950208"/>
            <a:ext cx="201168" cy="201168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777240" y="388620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6 — Valuation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777240" y="4114800"/>
            <a:ext cx="7909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P/E (current vs. 5-yr avg), EV/EBITDA, FCF yield, reverse DCF implied growth, bubble scenarios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457200" y="4498848"/>
            <a:ext cx="201168" cy="201168"/>
          </a:xfrm>
          <a:prstGeom prst="ellipse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777240" y="443484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7 — Review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777240" y="4663440"/>
            <a:ext cx="7909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Bull/bear thesis, key monitoring metrics, position-size implication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1: Screen  ·  Does NVIDIA Pass the First Filter?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320040" y="1143000"/>
            <a:ext cx="1627632" cy="1965960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1143000"/>
            <a:ext cx="1627632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320040" y="1371600"/>
            <a:ext cx="16276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6B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44%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320040" y="2148840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10-Yr Rev CAGR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20040" y="2487168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FY2016→FY2025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2039112" y="1143000"/>
            <a:ext cx="1627632" cy="1965960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2039112" y="1143000"/>
            <a:ext cx="1627632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2039112" y="1371600"/>
            <a:ext cx="16276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6B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66%</a:t>
            </a:r>
            <a:endParaRPr lang="en-US" sz="3600" dirty="0"/>
          </a:p>
        </p:txBody>
      </p:sp>
      <p:sp>
        <p:nvSpPr>
          <p:cNvPr id="13" name="Text 10"/>
          <p:cNvSpPr/>
          <p:nvPr/>
        </p:nvSpPr>
        <p:spPr>
          <a:xfrm>
            <a:off x="2039112" y="2148840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5-Yr Rev CAGR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2039112" y="2487168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FY2020→FY2025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758184" y="1143000"/>
            <a:ext cx="1627632" cy="1965960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758184" y="1143000"/>
            <a:ext cx="1627632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3758184" y="1371600"/>
            <a:ext cx="16276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6B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262%</a:t>
            </a:r>
            <a:endParaRPr lang="en-US" sz="3600" dirty="0"/>
          </a:p>
        </p:txBody>
      </p:sp>
      <p:sp>
        <p:nvSpPr>
          <p:cNvPr id="18" name="Text 15"/>
          <p:cNvSpPr/>
          <p:nvPr/>
        </p:nvSpPr>
        <p:spPr>
          <a:xfrm>
            <a:off x="3758184" y="2148840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3-Yr NI CAGR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3758184" y="2487168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FY2022→FY2025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5477256" y="1143000"/>
            <a:ext cx="1627632" cy="1965960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5477256" y="1143000"/>
            <a:ext cx="1627632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477256" y="1371600"/>
            <a:ext cx="16276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64%</a:t>
            </a:r>
            <a:endParaRPr lang="en-US" sz="3600" dirty="0"/>
          </a:p>
        </p:txBody>
      </p:sp>
      <p:sp>
        <p:nvSpPr>
          <p:cNvPr id="23" name="Text 20"/>
          <p:cNvSpPr/>
          <p:nvPr/>
        </p:nvSpPr>
        <p:spPr>
          <a:xfrm>
            <a:off x="5477256" y="2148840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Margin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5477256" y="2487168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FY2025 GAAP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7196328" y="1143000"/>
            <a:ext cx="1627632" cy="1965960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7196328" y="1143000"/>
            <a:ext cx="1627632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7196328" y="1371600"/>
            <a:ext cx="16276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6B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Neg.</a:t>
            </a:r>
            <a:endParaRPr lang="en-US" sz="3600" dirty="0"/>
          </a:p>
        </p:txBody>
      </p:sp>
      <p:sp>
        <p:nvSpPr>
          <p:cNvPr id="28" name="Text 25"/>
          <p:cNvSpPr/>
          <p:nvPr/>
        </p:nvSpPr>
        <p:spPr>
          <a:xfrm>
            <a:off x="7196328" y="2148840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Debt/EBIT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7196328" y="2487168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cash position</a:t>
            </a:r>
            <a:endParaRPr lang="en-US" sz="1000" dirty="0"/>
          </a:p>
        </p:txBody>
      </p:sp>
      <p:graphicFrame>
        <p:nvGraphicFramePr>
          <p:cNvPr id="30" name="Chart 0"/>
          <p:cNvGraphicFramePr/>
          <p:nvPr/>
        </p:nvGraphicFramePr>
        <p:xfrm>
          <a:off x="457200" y="3246120"/>
          <a:ext cx="8229600" cy="1691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" name="Text 27"/>
          <p:cNvSpPr/>
          <p:nvPr/>
        </p:nvSpPr>
        <p:spPr>
          <a:xfrm>
            <a:off x="457200" y="498348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  ($ Billions)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2: Understand the Business  ·  What NVIDIA Actually Does</a:t>
            </a:r>
            <a:endParaRPr lang="en-US" sz="26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365760" y="1097280"/>
          <a:ext cx="402336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2"/>
          <p:cNvSpPr/>
          <p:nvPr/>
        </p:nvSpPr>
        <p:spPr>
          <a:xfrm>
            <a:off x="365760" y="1003852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FY2025 Revenue Mix  ·  $130.5B Total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617720" y="1143000"/>
            <a:ext cx="4114800" cy="804672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4617720" y="1143000"/>
            <a:ext cx="64008" cy="804672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4773168" y="1197864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88% Data Center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4773168" y="143560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training &amp; inference chips — nearly all revenue. Single-segment dependency is the defining business risk.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4617720" y="2039112"/>
            <a:ext cx="4114800" cy="804672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4617720" y="2039112"/>
            <a:ext cx="64008" cy="804672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4773168" y="2093976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Fabless Model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4773168" y="233172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designs; TSMC manufactures. ~100% dependent on TSMC CoWoS advanced packaging.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4617720" y="2935224"/>
            <a:ext cx="4114800" cy="804672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4617720" y="2935224"/>
            <a:ext cx="64008" cy="804672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4773168" y="299008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CUDA Moat</a:t>
            </a:r>
            <a:endParaRPr lang="en-US" sz="1300" dirty="0"/>
          </a:p>
        </p:txBody>
      </p:sp>
      <p:sp>
        <p:nvSpPr>
          <p:cNvPr id="18" name="Text 14"/>
          <p:cNvSpPr/>
          <p:nvPr/>
        </p:nvSpPr>
        <p:spPr>
          <a:xfrm>
            <a:off x="4773168" y="3227832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4M+ developers, 17-year head start, 3,000+ GPU-accelerated apps. Software lock-in &gt; hardware advantage.</a:t>
            </a:r>
            <a:endParaRPr lang="en-US" sz="1050" dirty="0"/>
          </a:p>
        </p:txBody>
      </p:sp>
      <p:sp>
        <p:nvSpPr>
          <p:cNvPr id="19" name="Shape 15"/>
          <p:cNvSpPr/>
          <p:nvPr/>
        </p:nvSpPr>
        <p:spPr>
          <a:xfrm>
            <a:off x="4617720" y="3831336"/>
            <a:ext cx="4114800" cy="804672"/>
          </a:xfrm>
          <a:prstGeom prst="rect">
            <a:avLst/>
          </a:prstGeom>
          <a:solidFill>
            <a:srgbClr val="F0F4F8"/>
          </a:solidFill>
          <a:ln/>
          <a:effectLst>
            <a:outerShdw blurRad="50800" dist="25400" dir="8100000" algn="bl" rotWithShape="0">
              <a:srgbClr val="16213E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4617720" y="3831336"/>
            <a:ext cx="64008" cy="804672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4773168" y="388620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Conc.</a:t>
            </a:r>
            <a:endParaRPr lang="en-US" sz="1300" dirty="0"/>
          </a:p>
        </p:txBody>
      </p:sp>
      <p:sp>
        <p:nvSpPr>
          <p:cNvPr id="22" name="Text 18"/>
          <p:cNvSpPr/>
          <p:nvPr/>
        </p:nvSpPr>
        <p:spPr>
          <a:xfrm>
            <a:off x="4773168" y="4123944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7 customers = 61% of revenue. Hyperscalers (Microsoft, Meta, Google, Amazon) ≈ 50% of Data Center.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SWOT Analysis  ·  Research Notes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274320" y="1033272"/>
            <a:ext cx="4206240" cy="1901952"/>
          </a:xfrm>
          <a:prstGeom prst="rect">
            <a:avLst/>
          </a:prstGeom>
          <a:solidFill>
            <a:srgbClr val="E8F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274320" y="1033272"/>
            <a:ext cx="4206240" cy="64008"/>
          </a:xfrm>
          <a:prstGeom prst="rect">
            <a:avLst/>
          </a:prstGeom>
          <a:solidFill>
            <a:srgbClr val="137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411480" y="11430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411480" y="1472184"/>
            <a:ext cx="397764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97% data center GPU market share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CUDA ecosystem: 4M+ devs, 17-yr head start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64% operating margin (industry-leading)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$500B Blackwell/Rubin backlog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global CoWoS capacity secured thru 2027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cash balance sheet · ROIC 152%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4754880" y="1033272"/>
            <a:ext cx="4206240" cy="1901952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754880" y="1033272"/>
            <a:ext cx="4206240" cy="64008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892040" y="11430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4892040" y="1472184"/>
            <a:ext cx="397764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Extreme customer conc. (61% from 7 customers)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TSMC manufacturing dependency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relies on sustained hyperscaler capex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$6.7B inventory write-downs FY2026 YTD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Non-GAAP adjustments obscure true SBC cost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274320" y="3127248"/>
            <a:ext cx="4206240" cy="1901952"/>
          </a:xfrm>
          <a:prstGeom prst="rect">
            <a:avLst/>
          </a:prstGeom>
          <a:solidFill>
            <a:srgbClr val="E3F2F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274320" y="3127248"/>
            <a:ext cx="4206240" cy="64008"/>
          </a:xfrm>
          <a:prstGeom prst="rect">
            <a:avLst/>
          </a:prstGeom>
          <a:solidFill>
            <a:srgbClr val="0D47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11480" y="323697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47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411480" y="3566160"/>
            <a:ext cx="397764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 re-opened: 2M+ H200 orders placed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Rubin: 3.3x Blackwell compute in 2026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Automotive/robotics (DRIVE, robotaxi 2027)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NIM microservices: software revenue upside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AI infra buildout — long multi-year cycle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4754880" y="3127248"/>
            <a:ext cx="4206240" cy="1901952"/>
          </a:xfrm>
          <a:prstGeom prst="rect">
            <a:avLst/>
          </a:prstGeom>
          <a:solidFill>
            <a:srgbClr val="FFEB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4754880" y="3127248"/>
            <a:ext cx="4206240" cy="64008"/>
          </a:xfrm>
          <a:prstGeom prst="rect">
            <a:avLst/>
          </a:prstGeom>
          <a:solidFill>
            <a:srgbClr val="B71C1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892040" y="323697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4892040" y="3566160"/>
            <a:ext cx="397764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silicon: Google TPU, Amazon Trainium, MSFT Maia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controls could re-tighten (geopolitical)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financing loop — fragile if capex cycles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AMD MI300X improving; pricing pressure likely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Class-action suit: crypto disclosure ongoing (risk for investors)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3: Understand the Finances  ·  Key Quality Metrics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320040" y="1078992"/>
            <a:ext cx="2743200" cy="329184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393192" y="1078992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063240" y="1078992"/>
            <a:ext cx="1371600" cy="329184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3136392" y="1078992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434840" y="1078992"/>
            <a:ext cx="2011680" cy="329184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507992" y="1078992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20040" y="1408176"/>
            <a:ext cx="27432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93192" y="1408176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CAGR (10-yr)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3063240" y="1408176"/>
            <a:ext cx="13716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136392" y="1408176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44%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434840" y="1408176"/>
            <a:ext cx="201168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507992" y="1408176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Strong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320040" y="1737360"/>
            <a:ext cx="27432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393192" y="1737360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CAGR (3-yr)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3063240" y="1737360"/>
            <a:ext cx="13716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3136392" y="1737360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113%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4434840" y="1737360"/>
            <a:ext cx="201168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507992" y="1737360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Exceptional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320040" y="2066544"/>
            <a:ext cx="27432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393192" y="2066544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Income CAGR (3-yr)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3063240" y="2066544"/>
            <a:ext cx="13716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3136392" y="2066544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262%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4434840" y="2066544"/>
            <a:ext cx="201168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507992" y="2066544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Exceptional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320040" y="2395728"/>
            <a:ext cx="27432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393192" y="2395728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 / Net Income</a:t>
            </a:r>
            <a:endParaRPr lang="en-US" sz="1050" dirty="0"/>
          </a:p>
        </p:txBody>
      </p:sp>
      <p:sp>
        <p:nvSpPr>
          <p:cNvPr id="31" name="Shape 28"/>
          <p:cNvSpPr/>
          <p:nvPr/>
        </p:nvSpPr>
        <p:spPr>
          <a:xfrm>
            <a:off x="3063240" y="2395728"/>
            <a:ext cx="13716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3136392" y="2395728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83-91%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4434840" y="2395728"/>
            <a:ext cx="201168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4507992" y="2395728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Excellent conversion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320040" y="2724912"/>
            <a:ext cx="27432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393192" y="2724912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ROIC</a:t>
            </a:r>
            <a:endParaRPr lang="en-US" sz="1050" dirty="0"/>
          </a:p>
        </p:txBody>
      </p:sp>
      <p:sp>
        <p:nvSpPr>
          <p:cNvPr id="37" name="Shape 34"/>
          <p:cNvSpPr/>
          <p:nvPr/>
        </p:nvSpPr>
        <p:spPr>
          <a:xfrm>
            <a:off x="3063240" y="2724912"/>
            <a:ext cx="13716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3136392" y="2724912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153%</a:t>
            </a:r>
            <a:endParaRPr lang="en-US" sz="1050" dirty="0"/>
          </a:p>
        </p:txBody>
      </p:sp>
      <p:sp>
        <p:nvSpPr>
          <p:cNvPr id="39" name="Shape 36"/>
          <p:cNvSpPr/>
          <p:nvPr/>
        </p:nvSpPr>
        <p:spPr>
          <a:xfrm>
            <a:off x="4434840" y="2724912"/>
            <a:ext cx="201168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7"/>
          <p:cNvSpPr/>
          <p:nvPr/>
        </p:nvSpPr>
        <p:spPr>
          <a:xfrm>
            <a:off x="4507992" y="2724912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World-class</a:t>
            </a:r>
            <a:endParaRPr lang="en-US" sz="1050" dirty="0"/>
          </a:p>
        </p:txBody>
      </p:sp>
      <p:sp>
        <p:nvSpPr>
          <p:cNvPr id="41" name="Shape 38"/>
          <p:cNvSpPr/>
          <p:nvPr/>
        </p:nvSpPr>
        <p:spPr>
          <a:xfrm>
            <a:off x="320040" y="3054096"/>
            <a:ext cx="27432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39"/>
          <p:cNvSpPr/>
          <p:nvPr/>
        </p:nvSpPr>
        <p:spPr>
          <a:xfrm>
            <a:off x="393192" y="3054096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ROE</a:t>
            </a:r>
            <a:endParaRPr lang="en-US" sz="1050" dirty="0"/>
          </a:p>
        </p:txBody>
      </p:sp>
      <p:sp>
        <p:nvSpPr>
          <p:cNvPr id="43" name="Shape 40"/>
          <p:cNvSpPr/>
          <p:nvPr/>
        </p:nvSpPr>
        <p:spPr>
          <a:xfrm>
            <a:off x="3063240" y="3054096"/>
            <a:ext cx="13716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41"/>
          <p:cNvSpPr/>
          <p:nvPr/>
        </p:nvSpPr>
        <p:spPr>
          <a:xfrm>
            <a:off x="3136392" y="3054096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107%</a:t>
            </a:r>
            <a:endParaRPr lang="en-US" sz="1050" dirty="0"/>
          </a:p>
        </p:txBody>
      </p:sp>
      <p:sp>
        <p:nvSpPr>
          <p:cNvPr id="45" name="Shape 42"/>
          <p:cNvSpPr/>
          <p:nvPr/>
        </p:nvSpPr>
        <p:spPr>
          <a:xfrm>
            <a:off x="4434840" y="3054096"/>
            <a:ext cx="201168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43"/>
          <p:cNvSpPr/>
          <p:nvPr/>
        </p:nvSpPr>
        <p:spPr>
          <a:xfrm>
            <a:off x="4507992" y="3054096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Exceptional</a:t>
            </a:r>
            <a:endParaRPr lang="en-US" sz="1050" dirty="0"/>
          </a:p>
        </p:txBody>
      </p:sp>
      <p:sp>
        <p:nvSpPr>
          <p:cNvPr id="47" name="Shape 44"/>
          <p:cNvSpPr/>
          <p:nvPr/>
        </p:nvSpPr>
        <p:spPr>
          <a:xfrm>
            <a:off x="320040" y="3383280"/>
            <a:ext cx="27432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5"/>
          <p:cNvSpPr/>
          <p:nvPr/>
        </p:nvSpPr>
        <p:spPr>
          <a:xfrm>
            <a:off x="393192" y="3383280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WACC (est.)</a:t>
            </a:r>
            <a:endParaRPr lang="en-US" sz="1050" dirty="0"/>
          </a:p>
        </p:txBody>
      </p:sp>
      <p:sp>
        <p:nvSpPr>
          <p:cNvPr id="49" name="Shape 46"/>
          <p:cNvSpPr/>
          <p:nvPr/>
        </p:nvSpPr>
        <p:spPr>
          <a:xfrm>
            <a:off x="3063240" y="3383280"/>
            <a:ext cx="13716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3136392" y="3383280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~12%</a:t>
            </a:r>
            <a:endParaRPr lang="en-US" sz="1050" dirty="0"/>
          </a:p>
        </p:txBody>
      </p:sp>
      <p:sp>
        <p:nvSpPr>
          <p:cNvPr id="51" name="Shape 48"/>
          <p:cNvSpPr/>
          <p:nvPr/>
        </p:nvSpPr>
        <p:spPr>
          <a:xfrm>
            <a:off x="4434840" y="3383280"/>
            <a:ext cx="201168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49"/>
          <p:cNvSpPr/>
          <p:nvPr/>
        </p:nvSpPr>
        <p:spPr>
          <a:xfrm>
            <a:off x="4507992" y="3383280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Earns 12x its CoC</a:t>
            </a:r>
            <a:endParaRPr lang="en-US" sz="1050" dirty="0"/>
          </a:p>
        </p:txBody>
      </p:sp>
      <p:sp>
        <p:nvSpPr>
          <p:cNvPr id="53" name="Shape 50"/>
          <p:cNvSpPr/>
          <p:nvPr/>
        </p:nvSpPr>
        <p:spPr>
          <a:xfrm>
            <a:off x="320040" y="3712464"/>
            <a:ext cx="27432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Text 51"/>
          <p:cNvSpPr/>
          <p:nvPr/>
        </p:nvSpPr>
        <p:spPr>
          <a:xfrm>
            <a:off x="393192" y="3712464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 (FY25)</a:t>
            </a:r>
            <a:endParaRPr lang="en-US" sz="1050" dirty="0"/>
          </a:p>
        </p:txBody>
      </p:sp>
      <p:sp>
        <p:nvSpPr>
          <p:cNvPr id="55" name="Shape 52"/>
          <p:cNvSpPr/>
          <p:nvPr/>
        </p:nvSpPr>
        <p:spPr>
          <a:xfrm>
            <a:off x="3063240" y="3712464"/>
            <a:ext cx="13716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53"/>
          <p:cNvSpPr/>
          <p:nvPr/>
        </p:nvSpPr>
        <p:spPr>
          <a:xfrm>
            <a:off x="3136392" y="3712464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</a:t>
            </a:r>
            <a:endParaRPr lang="en-US" sz="1050" dirty="0"/>
          </a:p>
        </p:txBody>
      </p:sp>
      <p:sp>
        <p:nvSpPr>
          <p:cNvPr id="57" name="Shape 54"/>
          <p:cNvSpPr/>
          <p:nvPr/>
        </p:nvSpPr>
        <p:spPr>
          <a:xfrm>
            <a:off x="4434840" y="3712464"/>
            <a:ext cx="201168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5"/>
          <p:cNvSpPr/>
          <p:nvPr/>
        </p:nvSpPr>
        <p:spPr>
          <a:xfrm>
            <a:off x="4507992" y="3712464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Peak — watch for decline</a:t>
            </a:r>
            <a:endParaRPr lang="en-US" sz="1050" dirty="0"/>
          </a:p>
        </p:txBody>
      </p:sp>
      <p:sp>
        <p:nvSpPr>
          <p:cNvPr id="59" name="Shape 56"/>
          <p:cNvSpPr/>
          <p:nvPr/>
        </p:nvSpPr>
        <p:spPr>
          <a:xfrm>
            <a:off x="320040" y="4041648"/>
            <a:ext cx="27432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7"/>
          <p:cNvSpPr/>
          <p:nvPr/>
        </p:nvSpPr>
        <p:spPr>
          <a:xfrm>
            <a:off x="393192" y="4041648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Margin (FY25)</a:t>
            </a:r>
            <a:endParaRPr lang="en-US" sz="1050" dirty="0"/>
          </a:p>
        </p:txBody>
      </p:sp>
      <p:sp>
        <p:nvSpPr>
          <p:cNvPr id="61" name="Shape 58"/>
          <p:cNvSpPr/>
          <p:nvPr/>
        </p:nvSpPr>
        <p:spPr>
          <a:xfrm>
            <a:off x="3063240" y="4041648"/>
            <a:ext cx="13716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59"/>
          <p:cNvSpPr/>
          <p:nvPr/>
        </p:nvSpPr>
        <p:spPr>
          <a:xfrm>
            <a:off x="3136392" y="4041648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64%</a:t>
            </a:r>
            <a:endParaRPr lang="en-US" sz="1050" dirty="0"/>
          </a:p>
        </p:txBody>
      </p:sp>
      <p:sp>
        <p:nvSpPr>
          <p:cNvPr id="63" name="Shape 60"/>
          <p:cNvSpPr/>
          <p:nvPr/>
        </p:nvSpPr>
        <p:spPr>
          <a:xfrm>
            <a:off x="4434840" y="4041648"/>
            <a:ext cx="201168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Text 61"/>
          <p:cNvSpPr/>
          <p:nvPr/>
        </p:nvSpPr>
        <p:spPr>
          <a:xfrm>
            <a:off x="4507992" y="4041648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Rare for hardware</a:t>
            </a:r>
            <a:endParaRPr lang="en-US" sz="1050" dirty="0"/>
          </a:p>
        </p:txBody>
      </p:sp>
      <p:sp>
        <p:nvSpPr>
          <p:cNvPr id="65" name="Shape 62"/>
          <p:cNvSpPr/>
          <p:nvPr/>
        </p:nvSpPr>
        <p:spPr>
          <a:xfrm>
            <a:off x="320040" y="4370832"/>
            <a:ext cx="27432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Text 63"/>
          <p:cNvSpPr/>
          <p:nvPr/>
        </p:nvSpPr>
        <p:spPr>
          <a:xfrm>
            <a:off x="393192" y="4370832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 as % Revenue</a:t>
            </a:r>
            <a:endParaRPr lang="en-US" sz="1050" dirty="0"/>
          </a:p>
        </p:txBody>
      </p:sp>
      <p:sp>
        <p:nvSpPr>
          <p:cNvPr id="67" name="Shape 64"/>
          <p:cNvSpPr/>
          <p:nvPr/>
        </p:nvSpPr>
        <p:spPr>
          <a:xfrm>
            <a:off x="3063240" y="4370832"/>
            <a:ext cx="137160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8" name="Text 65"/>
          <p:cNvSpPr/>
          <p:nvPr/>
        </p:nvSpPr>
        <p:spPr>
          <a:xfrm>
            <a:off x="3136392" y="4370832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~10%</a:t>
            </a:r>
            <a:endParaRPr lang="en-US" sz="1050" dirty="0"/>
          </a:p>
        </p:txBody>
      </p:sp>
      <p:sp>
        <p:nvSpPr>
          <p:cNvPr id="69" name="Shape 66"/>
          <p:cNvSpPr/>
          <p:nvPr/>
        </p:nvSpPr>
        <p:spPr>
          <a:xfrm>
            <a:off x="4434840" y="4370832"/>
            <a:ext cx="2011680" cy="32918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0" name="Text 67"/>
          <p:cNvSpPr/>
          <p:nvPr/>
        </p:nvSpPr>
        <p:spPr>
          <a:xfrm>
            <a:off x="4507992" y="4370832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37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High absolute $, declining %</a:t>
            </a:r>
            <a:endParaRPr lang="en-US" sz="1050" dirty="0"/>
          </a:p>
        </p:txBody>
      </p:sp>
      <p:sp>
        <p:nvSpPr>
          <p:cNvPr id="71" name="Shape 68"/>
          <p:cNvSpPr/>
          <p:nvPr/>
        </p:nvSpPr>
        <p:spPr>
          <a:xfrm>
            <a:off x="320040" y="4700016"/>
            <a:ext cx="27432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2" name="Text 69"/>
          <p:cNvSpPr/>
          <p:nvPr/>
        </p:nvSpPr>
        <p:spPr>
          <a:xfrm>
            <a:off x="393192" y="4700016"/>
            <a:ext cx="2670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SBC as % Revenue</a:t>
            </a:r>
            <a:endParaRPr lang="en-US" sz="1050" dirty="0"/>
          </a:p>
        </p:txBody>
      </p:sp>
      <p:sp>
        <p:nvSpPr>
          <p:cNvPr id="73" name="Shape 70"/>
          <p:cNvSpPr/>
          <p:nvPr/>
        </p:nvSpPr>
        <p:spPr>
          <a:xfrm>
            <a:off x="3063240" y="4700016"/>
            <a:ext cx="137160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4" name="Text 71"/>
          <p:cNvSpPr/>
          <p:nvPr/>
        </p:nvSpPr>
        <p:spPr>
          <a:xfrm>
            <a:off x="3136392" y="4700016"/>
            <a:ext cx="1298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~3.6%</a:t>
            </a:r>
            <a:endParaRPr lang="en-US" sz="1050" dirty="0"/>
          </a:p>
        </p:txBody>
      </p:sp>
      <p:sp>
        <p:nvSpPr>
          <p:cNvPr id="75" name="Shape 72"/>
          <p:cNvSpPr/>
          <p:nvPr/>
        </p:nvSpPr>
        <p:spPr>
          <a:xfrm>
            <a:off x="4434840" y="4700016"/>
            <a:ext cx="2011680" cy="329184"/>
          </a:xfrm>
          <a:prstGeom prst="rect">
            <a:avLst/>
          </a:prstGeom>
          <a:solidFill>
            <a:srgbClr val="F7F9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6" name="Text 73"/>
          <p:cNvSpPr/>
          <p:nvPr/>
        </p:nvSpPr>
        <p:spPr>
          <a:xfrm>
            <a:off x="4507992" y="4700016"/>
            <a:ext cx="19385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Below avg. but rising $</a:t>
            </a:r>
            <a:endParaRPr lang="en-US" sz="1050" dirty="0"/>
          </a:p>
        </p:txBody>
      </p:sp>
      <p:graphicFrame>
        <p:nvGraphicFramePr>
          <p:cNvPr id="77" name="Chart 0"/>
          <p:cNvGraphicFramePr/>
          <p:nvPr/>
        </p:nvGraphicFramePr>
        <p:xfrm>
          <a:off x="6583680" y="1078992"/>
          <a:ext cx="2286000" cy="256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8" name="Text 74"/>
          <p:cNvSpPr/>
          <p:nvPr/>
        </p:nvSpPr>
        <p:spPr>
          <a:xfrm>
            <a:off x="6492240" y="370332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 &amp; FCF — Cash Quality</a:t>
            </a:r>
            <a:endParaRPr lang="en-US" sz="900" dirty="0"/>
          </a:p>
        </p:txBody>
      </p:sp>
      <p:sp>
        <p:nvSpPr>
          <p:cNvPr id="79" name="Text 75"/>
          <p:cNvSpPr/>
          <p:nvPr/>
        </p:nvSpPr>
        <p:spPr>
          <a:xfrm>
            <a:off x="6400800" y="39319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FCF/NI ratio of 83-91% signals highly cash-generative, high-quality earnings.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4: Forensic Analysis  ·  Red Flags to Investigate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078992"/>
            <a:ext cx="2651760" cy="1481328"/>
          </a:xfrm>
          <a:prstGeom prst="rect">
            <a:avLst/>
          </a:prstGeom>
          <a:solidFill>
            <a:srgbClr val="FDF2F2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457200" y="1078992"/>
            <a:ext cx="2651760" cy="64008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1243584"/>
            <a:ext cx="292608" cy="292608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2377440" y="1234440"/>
            <a:ext cx="658368" cy="228600"/>
          </a:xfrm>
          <a:prstGeom prst="rect">
            <a:avLst/>
          </a:prstGeom>
          <a:solidFill>
            <a:srgbClr val="137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2377440" y="1234440"/>
            <a:ext cx="658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914400" y="124358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Compensation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566928" y="1581912"/>
            <a:ext cx="2432304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Jensen Huang earned $49.9M in FY2025 (first raise in a decade). &gt;90% performance-based PSUs — well-structured. But absolute dollar amounts are rising fast.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3291840" y="1078992"/>
            <a:ext cx="2651760" cy="1481328"/>
          </a:xfrm>
          <a:prstGeom prst="rect">
            <a:avLst/>
          </a:prstGeom>
          <a:solidFill>
            <a:srgbClr val="FDF2F2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3291840" y="1078992"/>
            <a:ext cx="2651760" cy="64008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280" y="1243584"/>
            <a:ext cx="292608" cy="292608"/>
          </a:xfrm>
          <a:prstGeom prst="rect">
            <a:avLst/>
          </a:prstGeom>
        </p:spPr>
      </p:pic>
      <p:sp>
        <p:nvSpPr>
          <p:cNvPr id="15" name="Shape 10"/>
          <p:cNvSpPr/>
          <p:nvPr/>
        </p:nvSpPr>
        <p:spPr>
          <a:xfrm>
            <a:off x="5212080" y="1234440"/>
            <a:ext cx="658368" cy="228600"/>
          </a:xfrm>
          <a:prstGeom prst="rect">
            <a:avLst/>
          </a:prstGeom>
          <a:solidFill>
            <a:srgbClr val="B4530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1"/>
          <p:cNvSpPr/>
          <p:nvPr/>
        </p:nvSpPr>
        <p:spPr>
          <a:xfrm>
            <a:off x="5212080" y="1234440"/>
            <a:ext cx="658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900" dirty="0"/>
          </a:p>
        </p:txBody>
      </p:sp>
      <p:sp>
        <p:nvSpPr>
          <p:cNvPr id="17" name="Text 12"/>
          <p:cNvSpPr/>
          <p:nvPr/>
        </p:nvSpPr>
        <p:spPr>
          <a:xfrm>
            <a:off x="3749040" y="124358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GAAP vs. Non-GAAP Gap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3401568" y="1581912"/>
            <a:ext cx="2432304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Non-GAAP strips out ~$4.7B in SBC annually. GAAP operating expenses run ~$1B/qtr higher. Investors using non-GAAP may overestimate margins.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6126480" y="1078992"/>
            <a:ext cx="2651760" cy="1481328"/>
          </a:xfrm>
          <a:prstGeom prst="rect">
            <a:avLst/>
          </a:prstGeom>
          <a:solidFill>
            <a:srgbClr val="FDF2F2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6126480" y="1078992"/>
            <a:ext cx="2651760" cy="64008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7920" y="1243584"/>
            <a:ext cx="292608" cy="292608"/>
          </a:xfrm>
          <a:prstGeom prst="rect">
            <a:avLst/>
          </a:prstGeom>
        </p:spPr>
      </p:pic>
      <p:sp>
        <p:nvSpPr>
          <p:cNvPr id="22" name="Shape 16"/>
          <p:cNvSpPr/>
          <p:nvPr/>
        </p:nvSpPr>
        <p:spPr>
          <a:xfrm>
            <a:off x="8046720" y="1234440"/>
            <a:ext cx="658368" cy="228600"/>
          </a:xfrm>
          <a:prstGeom prst="rect">
            <a:avLst/>
          </a:prstGeom>
          <a:solidFill>
            <a:srgbClr val="C5303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7"/>
          <p:cNvSpPr/>
          <p:nvPr/>
        </p:nvSpPr>
        <p:spPr>
          <a:xfrm>
            <a:off x="8046720" y="1234440"/>
            <a:ext cx="658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6583680" y="124358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Concentration</a:t>
            </a:r>
            <a:endParaRPr lang="en-US" sz="1200" dirty="0"/>
          </a:p>
        </p:txBody>
      </p:sp>
      <p:sp>
        <p:nvSpPr>
          <p:cNvPr id="25" name="Text 19"/>
          <p:cNvSpPr/>
          <p:nvPr/>
        </p:nvSpPr>
        <p:spPr>
          <a:xfrm>
            <a:off x="6236208" y="1581912"/>
            <a:ext cx="2432304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7 customers = 61% of revenue (up from 36% a year prior). Top 2 unnamed customers = 39% of Q3 FY26 revenue. This is extreme and rising.</a:t>
            </a:r>
            <a:endParaRPr lang="en-US" sz="950" dirty="0"/>
          </a:p>
        </p:txBody>
      </p:sp>
      <p:sp>
        <p:nvSpPr>
          <p:cNvPr id="26" name="Shape 20"/>
          <p:cNvSpPr/>
          <p:nvPr/>
        </p:nvSpPr>
        <p:spPr>
          <a:xfrm>
            <a:off x="457200" y="2743200"/>
            <a:ext cx="2651760" cy="1481328"/>
          </a:xfrm>
          <a:prstGeom prst="rect">
            <a:avLst/>
          </a:prstGeom>
          <a:solidFill>
            <a:srgbClr val="FDF2F2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1"/>
          <p:cNvSpPr/>
          <p:nvPr/>
        </p:nvSpPr>
        <p:spPr>
          <a:xfrm>
            <a:off x="457200" y="2743200"/>
            <a:ext cx="2651760" cy="64008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2907792"/>
            <a:ext cx="292608" cy="292608"/>
          </a:xfrm>
          <a:prstGeom prst="rect">
            <a:avLst/>
          </a:prstGeom>
        </p:spPr>
      </p:pic>
      <p:sp>
        <p:nvSpPr>
          <p:cNvPr id="29" name="Shape 22"/>
          <p:cNvSpPr/>
          <p:nvPr/>
        </p:nvSpPr>
        <p:spPr>
          <a:xfrm>
            <a:off x="2377440" y="2898648"/>
            <a:ext cx="658368" cy="228600"/>
          </a:xfrm>
          <a:prstGeom prst="rect">
            <a:avLst/>
          </a:prstGeom>
          <a:solidFill>
            <a:srgbClr val="C5303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3"/>
          <p:cNvSpPr/>
          <p:nvPr/>
        </p:nvSpPr>
        <p:spPr>
          <a:xfrm>
            <a:off x="2377440" y="2898648"/>
            <a:ext cx="658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900" dirty="0"/>
          </a:p>
        </p:txBody>
      </p:sp>
      <p:sp>
        <p:nvSpPr>
          <p:cNvPr id="31" name="Text 24"/>
          <p:cNvSpPr/>
          <p:nvPr/>
        </p:nvSpPr>
        <p:spPr>
          <a:xfrm>
            <a:off x="914400" y="290779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Write-Downs</a:t>
            </a:r>
            <a:endParaRPr lang="en-US" sz="1200" dirty="0"/>
          </a:p>
        </p:txBody>
      </p:sp>
      <p:sp>
        <p:nvSpPr>
          <p:cNvPr id="32" name="Text 25"/>
          <p:cNvSpPr/>
          <p:nvPr/>
        </p:nvSpPr>
        <p:spPr>
          <a:xfrm>
            <a:off x="566928" y="3246120"/>
            <a:ext cx="2432304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$6.7B in net inventory charges FY2026 YTD, including $4.5B for stranded H20 chips. Rapid inventory buildup to $19.8B (158% YoY) signals demand forecasting risk.</a:t>
            </a:r>
            <a:endParaRPr lang="en-US" sz="950" dirty="0"/>
          </a:p>
        </p:txBody>
      </p:sp>
      <p:sp>
        <p:nvSpPr>
          <p:cNvPr id="33" name="Shape 26"/>
          <p:cNvSpPr/>
          <p:nvPr/>
        </p:nvSpPr>
        <p:spPr>
          <a:xfrm>
            <a:off x="3291840" y="2743200"/>
            <a:ext cx="2651760" cy="1481328"/>
          </a:xfrm>
          <a:prstGeom prst="rect">
            <a:avLst/>
          </a:prstGeom>
          <a:solidFill>
            <a:srgbClr val="FDF2F2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27"/>
          <p:cNvSpPr/>
          <p:nvPr/>
        </p:nvSpPr>
        <p:spPr>
          <a:xfrm>
            <a:off x="3291840" y="2743200"/>
            <a:ext cx="2651760" cy="64008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3280" y="2907792"/>
            <a:ext cx="292608" cy="292608"/>
          </a:xfrm>
          <a:prstGeom prst="rect">
            <a:avLst/>
          </a:prstGeom>
        </p:spPr>
      </p:pic>
      <p:sp>
        <p:nvSpPr>
          <p:cNvPr id="36" name="Shape 28"/>
          <p:cNvSpPr/>
          <p:nvPr/>
        </p:nvSpPr>
        <p:spPr>
          <a:xfrm>
            <a:off x="5212080" y="2898648"/>
            <a:ext cx="658368" cy="228600"/>
          </a:xfrm>
          <a:prstGeom prst="rect">
            <a:avLst/>
          </a:prstGeom>
          <a:solidFill>
            <a:srgbClr val="B4530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29"/>
          <p:cNvSpPr/>
          <p:nvPr/>
        </p:nvSpPr>
        <p:spPr>
          <a:xfrm>
            <a:off x="5212080" y="2898648"/>
            <a:ext cx="658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900" dirty="0"/>
          </a:p>
        </p:txBody>
      </p:sp>
      <p:sp>
        <p:nvSpPr>
          <p:cNvPr id="38" name="Text 30"/>
          <p:cNvSpPr/>
          <p:nvPr/>
        </p:nvSpPr>
        <p:spPr>
          <a:xfrm>
            <a:off x="3749040" y="290779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Control Exposure</a:t>
            </a:r>
            <a:endParaRPr lang="en-US" sz="1200" dirty="0"/>
          </a:p>
        </p:txBody>
      </p:sp>
      <p:sp>
        <p:nvSpPr>
          <p:cNvPr id="39" name="Text 31"/>
          <p:cNvSpPr/>
          <p:nvPr/>
        </p:nvSpPr>
        <p:spPr>
          <a:xfrm>
            <a:off x="3401568" y="3246120"/>
            <a:ext cx="2432304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H100/H200/Blackwell all restricted at various points in 2024-2025. A100 export violation in 2003 (settled). Current policy reversal is helpful but volatile.</a:t>
            </a:r>
            <a:endParaRPr lang="en-US" sz="950" dirty="0"/>
          </a:p>
        </p:txBody>
      </p:sp>
      <p:sp>
        <p:nvSpPr>
          <p:cNvPr id="40" name="Shape 32"/>
          <p:cNvSpPr/>
          <p:nvPr/>
        </p:nvSpPr>
        <p:spPr>
          <a:xfrm>
            <a:off x="6126480" y="2743200"/>
            <a:ext cx="2651760" cy="1481328"/>
          </a:xfrm>
          <a:prstGeom prst="rect">
            <a:avLst/>
          </a:prstGeom>
          <a:solidFill>
            <a:srgbClr val="FDF2F2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3"/>
          <p:cNvSpPr/>
          <p:nvPr/>
        </p:nvSpPr>
        <p:spPr>
          <a:xfrm>
            <a:off x="6126480" y="2743200"/>
            <a:ext cx="2651760" cy="64008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920" y="2907792"/>
            <a:ext cx="292608" cy="292608"/>
          </a:xfrm>
          <a:prstGeom prst="rect">
            <a:avLst/>
          </a:prstGeom>
        </p:spPr>
      </p:pic>
      <p:sp>
        <p:nvSpPr>
          <p:cNvPr id="43" name="Shape 34"/>
          <p:cNvSpPr/>
          <p:nvPr/>
        </p:nvSpPr>
        <p:spPr>
          <a:xfrm>
            <a:off x="8046720" y="2898648"/>
            <a:ext cx="658368" cy="228600"/>
          </a:xfrm>
          <a:prstGeom prst="rect">
            <a:avLst/>
          </a:prstGeom>
          <a:solidFill>
            <a:srgbClr val="B4530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35"/>
          <p:cNvSpPr/>
          <p:nvPr/>
        </p:nvSpPr>
        <p:spPr>
          <a:xfrm>
            <a:off x="8046720" y="2898648"/>
            <a:ext cx="658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900" dirty="0"/>
          </a:p>
        </p:txBody>
      </p:sp>
      <p:sp>
        <p:nvSpPr>
          <p:cNvPr id="45" name="Text 36"/>
          <p:cNvSpPr/>
          <p:nvPr/>
        </p:nvSpPr>
        <p:spPr>
          <a:xfrm>
            <a:off x="6583680" y="290779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Litigation Pending</a:t>
            </a:r>
            <a:endParaRPr lang="en-US" sz="1200" dirty="0"/>
          </a:p>
        </p:txBody>
      </p:sp>
      <p:sp>
        <p:nvSpPr>
          <p:cNvPr id="46" name="Text 37"/>
          <p:cNvSpPr/>
          <p:nvPr/>
        </p:nvSpPr>
        <p:spPr>
          <a:xfrm>
            <a:off x="6236208" y="3246120"/>
            <a:ext cx="2432304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class action alleging crypto revenue concealment in 2017-18. Supreme Court refused NVIDIA's appeal in Dec 2024 — case proceeds. Material contingent liability.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AI Circular Financing Loop  ·  A Key Risk to Understand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320040" y="1078992"/>
            <a:ext cx="8503920" cy="914400"/>
          </a:xfrm>
          <a:prstGeom prst="rect">
            <a:avLst/>
          </a:prstGeom>
          <a:solidFill>
            <a:srgbClr val="FFF3C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1078992"/>
            <a:ext cx="8503920" cy="64008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457200" y="1170432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Bloomberg (2026): </a:t>
            </a: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"Money, computer chips, and cloud credits are rotating in a closed loop among a handful of companies: NVIDIA, OpenAI, Microsoft, Oracle, AMD, CoreWeave, and xAI. </a:t>
            </a:r>
            <a:r>
              <a:rPr lang="en-US" sz="11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not just vertical integration — it's a closed system of mutually reinforcing balance sheets."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65760" y="2084832"/>
            <a:ext cx="4023360" cy="1005840"/>
          </a:xfrm>
          <a:prstGeom prst="rect">
            <a:avLst/>
          </a:prstGeom>
          <a:solidFill>
            <a:srgbClr val="F8FAFC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365760" y="2084832"/>
            <a:ext cx="4023360" cy="54864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75488" y="217627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75488" y="2468880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Sells chips; invests in OpenAI ($100B); guarantees CoreWeave contracts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4754880" y="2084832"/>
            <a:ext cx="4023360" cy="1005840"/>
          </a:xfrm>
          <a:prstGeom prst="rect">
            <a:avLst/>
          </a:prstGeom>
          <a:solidFill>
            <a:srgbClr val="F8FAFC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754880" y="2084832"/>
            <a:ext cx="402336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864608" y="217627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/ Hyperscalers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64608" y="2468880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27% of OpenAI; ~15-19% of NVIDIA revenue; deploys NVIDIA chips in Azure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65760" y="3273552"/>
            <a:ext cx="4023360" cy="1005840"/>
          </a:xfrm>
          <a:prstGeom prst="rect">
            <a:avLst/>
          </a:prstGeom>
          <a:solidFill>
            <a:srgbClr val="F8FAFC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365760" y="3273552"/>
            <a:ext cx="4023360" cy="54864"/>
          </a:xfrm>
          <a:prstGeom prst="rect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75488" y="33649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3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/ xAI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475488" y="3657600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Buys NVIDIA chips to train models; backed by Microsoft (27%), NVIDIA, others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4754880" y="3273552"/>
            <a:ext cx="4023360" cy="1005840"/>
          </a:xfrm>
          <a:prstGeom prst="rect">
            <a:avLst/>
          </a:prstGeom>
          <a:solidFill>
            <a:srgbClr val="F8FAFC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4754880" y="3273552"/>
            <a:ext cx="4023360" cy="54864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864608" y="33649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CoreWeave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4864608" y="3657600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Rents NVIDIA-powered compute; NVIDIA owns a stake; NVIDIA guarantees capacity sales thru 2032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4389120" y="2587752"/>
            <a:ext cx="365760" cy="0"/>
          </a:xfrm>
          <a:prstGeom prst="line">
            <a:avLst/>
          </a:prstGeom>
          <a:noFill/>
          <a:ln w="25400">
            <a:solidFill>
              <a:srgbClr val="D4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4389120" y="3776472"/>
            <a:ext cx="365760" cy="0"/>
          </a:xfrm>
          <a:prstGeom prst="line">
            <a:avLst/>
          </a:prstGeom>
          <a:noFill/>
          <a:ln w="25400">
            <a:solidFill>
              <a:srgbClr val="D4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2377440" y="3090672"/>
            <a:ext cx="0" cy="182880"/>
          </a:xfrm>
          <a:prstGeom prst="line">
            <a:avLst/>
          </a:prstGeom>
          <a:noFill/>
          <a:ln w="25400">
            <a:solidFill>
              <a:srgbClr val="D4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6766560" y="3090672"/>
            <a:ext cx="0" cy="182880"/>
          </a:xfrm>
          <a:prstGeom prst="line">
            <a:avLst/>
          </a:prstGeom>
          <a:noFill/>
          <a:ln w="25400">
            <a:solidFill>
              <a:srgbClr val="D4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320040" y="4572000"/>
            <a:ext cx="8503920" cy="475488"/>
          </a:xfrm>
          <a:prstGeom prst="rect">
            <a:avLst/>
          </a:prstGeom>
          <a:solidFill>
            <a:srgbClr val="FFEB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457200" y="459028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5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</a:t>
            </a: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Hyperscalers have taken on $121B in new debt over the past year (+300%) to fund this loop. Combined FCF at Amazon/Google/Meta/Microsoft is projected to shrink 43% by Q1 2026. The loop only works if capital keeps flowing inward.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1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5: Strategy  ·  Roadmap, Moat, and Capital Allocation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Roadmap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566928" y="1444752"/>
            <a:ext cx="1920240" cy="1463040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566928" y="1444752"/>
            <a:ext cx="1920240" cy="64008"/>
          </a:xfrm>
          <a:prstGeom prst="rect">
            <a:avLst/>
          </a:prstGeom>
          <a:solidFill>
            <a:srgbClr val="5A647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658368" y="150876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Hopper (2023-25)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658368" y="180136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H100 / H200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658368" y="2084832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Launched AI GPU era. ~$60B+ revenue. Still shipping as Blackwell ramps.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596896" y="1444752"/>
            <a:ext cx="1920240" cy="1463040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2596896" y="1444752"/>
            <a:ext cx="1920240" cy="64008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2688336" y="150876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Blackwell (2025-26)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2688336" y="180136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GB200 / GB300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2688336" y="2084832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$500B backlog. 25× better cost/energy than Hopper. CoWoS supply-constrained.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4626864" y="1444752"/>
            <a:ext cx="1920240" cy="1463040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626864" y="1444752"/>
            <a:ext cx="1920240" cy="64008"/>
          </a:xfrm>
          <a:prstGeom prst="rect">
            <a:avLst/>
          </a:prstGeom>
          <a:solidFill>
            <a:srgbClr val="0F34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718304" y="150876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3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Rubin (2026-27)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4718304" y="180136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Vera Rubin</a:t>
            </a:r>
            <a:endParaRPr lang="en-US" sz="1250" dirty="0"/>
          </a:p>
        </p:txBody>
      </p:sp>
      <p:sp>
        <p:nvSpPr>
          <p:cNvPr id="20" name="Text 17"/>
          <p:cNvSpPr/>
          <p:nvPr/>
        </p:nvSpPr>
        <p:spPr>
          <a:xfrm>
            <a:off x="4718304" y="2084832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3.3× Blackwell compute. HBM4 memory. 10× lower inference token cost.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6656832" y="1444752"/>
            <a:ext cx="1920240" cy="1463040"/>
          </a:xfrm>
          <a:prstGeom prst="rect">
            <a:avLst/>
          </a:prstGeom>
          <a:solidFill>
            <a:srgbClr val="F0F4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6656832" y="1444752"/>
            <a:ext cx="1920240" cy="64008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748272" y="150876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Feynman (2027+)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6748272" y="180136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TBA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6748272" y="2084832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Next-gen after Rubin. Named for physicist. Product roadmap visibility is exceptional.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365760" y="315468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Allocation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365760" y="3493008"/>
            <a:ext cx="4023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Fabless model — CapEx directed to R&amp;D, not manufacturing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R&amp;D: $12.9B in FY2025 (~10% of revenue)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Buybacks: $33.8B in FY2025; growing shareholder returns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dividend — reinvesting in growth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stakes: OpenAI, CoreWeave, ARM (partial)</a:t>
            </a:r>
            <a:endParaRPr lang="en-US" sz="1150" dirty="0"/>
          </a:p>
        </p:txBody>
      </p:sp>
      <p:sp>
        <p:nvSpPr>
          <p:cNvPr id="28" name="Shape 25"/>
          <p:cNvSpPr/>
          <p:nvPr/>
        </p:nvSpPr>
        <p:spPr>
          <a:xfrm>
            <a:off x="4663440" y="3154680"/>
            <a:ext cx="4160520" cy="1892808"/>
          </a:xfrm>
          <a:prstGeom prst="rect">
            <a:avLst/>
          </a:prstGeom>
          <a:solidFill>
            <a:srgbClr val="E8F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4663440" y="3154680"/>
            <a:ext cx="4160520" cy="64008"/>
          </a:xfrm>
          <a:prstGeom prst="rect">
            <a:avLst/>
          </a:prstGeom>
          <a:solidFill>
            <a:srgbClr val="76B9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4800600" y="321868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6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CUDA Is Irreplaceable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4800600" y="3566160"/>
            <a:ext cx="3931920" cy="1389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4M+ registered developers (doubled from 2M in 5 years)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17-year head start on ROCm (AMD) and oneAPI (Intel)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3,000+ GPU-accelerated applications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integration with PyTorch, TensorFlow, all major AI frameworks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Switching costs are organizational, not just technical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4181</TotalTime>
  <Words>2099</Words>
  <Application>Microsoft Macintosh PowerPoint</Application>
  <PresentationFormat>On-screen Show (16:9)</PresentationFormat>
  <Paragraphs>282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NVIDIA Investment Review — Board Presentation</dc:title>
  <dc:subject>PptxGenJS Presentation</dc:subject>
  <dc:creator>PptxGenJS</dc:creator>
  <cp:lastModifiedBy>Isaac Estabrook</cp:lastModifiedBy>
  <cp:revision>3</cp:revision>
  <dcterms:created xsi:type="dcterms:W3CDTF">2026-02-19T14:46:11Z</dcterms:created>
  <dcterms:modified xsi:type="dcterms:W3CDTF">2026-02-22T20:04:41Z</dcterms:modified>
</cp:coreProperties>
</file>